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340" r:id="rId2"/>
    <p:sldId id="342" r:id="rId3"/>
    <p:sldId id="343" r:id="rId4"/>
    <p:sldId id="341" r:id="rId5"/>
    <p:sldId id="330" r:id="rId6"/>
    <p:sldId id="285" r:id="rId7"/>
    <p:sldId id="304" r:id="rId8"/>
    <p:sldId id="307" r:id="rId9"/>
    <p:sldId id="308" r:id="rId10"/>
    <p:sldId id="310" r:id="rId11"/>
    <p:sldId id="312" r:id="rId12"/>
    <p:sldId id="317" r:id="rId13"/>
    <p:sldId id="318" r:id="rId14"/>
    <p:sldId id="319" r:id="rId15"/>
    <p:sldId id="314" r:id="rId16"/>
    <p:sldId id="320" r:id="rId17"/>
    <p:sldId id="322" r:id="rId18"/>
    <p:sldId id="323" r:id="rId19"/>
    <p:sldId id="325" r:id="rId20"/>
    <p:sldId id="328" r:id="rId21"/>
    <p:sldId id="329" r:id="rId22"/>
    <p:sldId id="331" r:id="rId23"/>
    <p:sldId id="332" r:id="rId24"/>
    <p:sldId id="333" r:id="rId25"/>
    <p:sldId id="334" r:id="rId26"/>
    <p:sldId id="335" r:id="rId27"/>
    <p:sldId id="336" r:id="rId28"/>
    <p:sldId id="337" r:id="rId29"/>
    <p:sldId id="338" r:id="rId30"/>
    <p:sldId id="339" r:id="rId3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howGuides="1"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10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FD469E-C5B5-4D46-B154-E5511450CA55}" type="datetimeFigureOut">
              <a:rPr lang="fr-FR" smtClean="0"/>
              <a:pPr/>
              <a:t>01/05/2025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3DC6F1-8904-45A3-B0C4-9F0067363F1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30 avril 2025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Amicale Laïque de Concarneau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4E17-B249-481E-A7BA-1E51BF07CF7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 advClick="0" advTm="3000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30 avril 2025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Amicale Laïque de Concarneau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4E17-B249-481E-A7BA-1E51BF07CF7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 advClick="0" advTm="3000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30 avril 2025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Amicale Laïque de Concarneau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4E17-B249-481E-A7BA-1E51BF07CF7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 advClick="0" advTm="3000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30 avril 2025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Amicale Laïque de Concarneau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4E17-B249-481E-A7BA-1E51BF07CF7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 advClick="0" advTm="3000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30 avril 2025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Amicale Laïque de Concarneau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4E17-B249-481E-A7BA-1E51BF07CF7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 advClick="0" advTm="3000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30 avril 2025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Amicale Laïque de Concarneau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4E17-B249-481E-A7BA-1E51BF07CF7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 advClick="0" advTm="3000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30 avril 2025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Amicale Laïque de Concarneau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4E17-B249-481E-A7BA-1E51BF07CF7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 advClick="0" advTm="3000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30 avril 2025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Amicale Laïque de Concarneau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4E17-B249-481E-A7BA-1E51BF07CF7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 advClick="0" advTm="3000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30 avril 2025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Amicale Laïque de Concarneau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4E17-B249-481E-A7BA-1E51BF07CF7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 advClick="0" advTm="3000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30 avril 2025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Amicale Laïque de Concarneau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4E17-B249-481E-A7BA-1E51BF07CF7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 advClick="0" advTm="3000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30 avril 2025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Amicale Laïque de Concarneau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4E17-B249-481E-A7BA-1E51BF07CF7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 advClick="0" advTm="3000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30 avril 2025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Amicale Laïque de Concarneau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94E17-B249-481E-A7BA-1E51BF07CF7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3000">
    <p:wedge/>
  </p:transition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vie-publique.fr/eclairage/20210-alsace-moselle-outre-mer-les-exceptions-au-droit-des-cultes-loi-1905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nseil-constitutionnel.fr/decision/2017/2017633QPC.htm" TargetMode="Externa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b="1">
                <a:solidFill>
                  <a:schemeClr val="bg1"/>
                </a:solidFill>
              </a:rPr>
              <a:t>30 avril 2025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b="1">
                <a:solidFill>
                  <a:schemeClr val="bg1"/>
                </a:solidFill>
              </a:rPr>
              <a:t>Amicale Laïque de Concarneau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4E17-B249-481E-A7BA-1E51BF07CF79}" type="slidenum">
              <a:rPr lang="fr-FR" b="1" smtClean="0">
                <a:solidFill>
                  <a:schemeClr val="bg1"/>
                </a:solidFill>
              </a:rPr>
              <a:pPr/>
              <a:t>1</a:t>
            </a:fld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971600" y="1844824"/>
            <a:ext cx="6251327" cy="830997"/>
          </a:xfrm>
          <a:prstGeom prst="rect">
            <a:avLst/>
          </a:prstGeom>
          <a:noFill/>
          <a:ln w="28575" cmpd="dbl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fr-FR" sz="4800" b="1" dirty="0">
                <a:solidFill>
                  <a:schemeClr val="bg1"/>
                </a:solidFill>
              </a:rPr>
              <a:t>La loi 1905 et la Guyane</a:t>
            </a:r>
          </a:p>
        </p:txBody>
      </p:sp>
    </p:spTree>
    <p:extLst>
      <p:ext uri="{BB962C8B-B14F-4D97-AF65-F5344CB8AC3E}">
        <p14:creationId xmlns:p14="http://schemas.microsoft.com/office/powerpoint/2010/main" val="1926572385"/>
      </p:ext>
    </p:extLst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b="1">
                <a:solidFill>
                  <a:schemeClr val="bg1"/>
                </a:solidFill>
              </a:rPr>
              <a:t>30 avril 2025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b="1">
                <a:solidFill>
                  <a:schemeClr val="bg1"/>
                </a:solidFill>
              </a:rPr>
              <a:t>Amicale Laïque de Concarneau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4E17-B249-481E-A7BA-1E51BF07CF79}" type="slidenum">
              <a:rPr lang="fr-FR" b="1" smtClean="0">
                <a:solidFill>
                  <a:schemeClr val="bg1"/>
                </a:solidFill>
              </a:rPr>
              <a:pPr/>
              <a:t>2</a:t>
            </a:fld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0"/>
            <a:ext cx="8208911" cy="615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468683"/>
      </p:ext>
    </p:extLst>
  </p:cSld>
  <p:clrMapOvr>
    <a:masterClrMapping/>
  </p:clrMapOvr>
  <p:transition spd="slow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b="1">
                <a:solidFill>
                  <a:schemeClr val="bg1"/>
                </a:solidFill>
              </a:rPr>
              <a:t>30 avril 2025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b="1">
                <a:solidFill>
                  <a:schemeClr val="bg1"/>
                </a:solidFill>
              </a:rPr>
              <a:t>Amicale Laïque de Concarneau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4E17-B249-481E-A7BA-1E51BF07CF79}" type="slidenum">
              <a:rPr lang="fr-FR" b="1" smtClean="0">
                <a:solidFill>
                  <a:schemeClr val="bg1"/>
                </a:solidFill>
              </a:rPr>
              <a:pPr/>
              <a:t>3</a:t>
            </a:fld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943113"/>
      </p:ext>
    </p:extLst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rte de la guyane vers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39" y="857250"/>
            <a:ext cx="7143750" cy="5050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0966116"/>
      </p:ext>
    </p:extLst>
  </p:cSld>
  <p:clrMapOvr>
    <a:masterClrMapping/>
  </p:clrMapOvr>
  <p:transition spd="slow" advClick="0" advTm="3000"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Guyane de haut en bas - Plume Vert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9" b="2448"/>
          <a:stretch/>
        </p:blipFill>
        <p:spPr bwMode="auto">
          <a:xfrm>
            <a:off x="608000" y="872604"/>
            <a:ext cx="7315200" cy="5128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65681"/>
      </p:ext>
    </p:extLst>
  </p:cSld>
  <p:clrMapOvr>
    <a:masterClrMapping/>
  </p:clrMapOvr>
  <p:transition spd="slow" advClick="0" advTm="3000"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b="1">
                <a:solidFill>
                  <a:schemeClr val="bg1"/>
                </a:solidFill>
              </a:rPr>
              <a:t>30 avril 2025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b="1">
                <a:solidFill>
                  <a:schemeClr val="bg1"/>
                </a:solidFill>
              </a:rPr>
              <a:t>Amicale Laïque de Concarneau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4E17-B249-481E-A7BA-1E51BF07CF79}" type="slidenum">
              <a:rPr lang="fr-FR" b="1" smtClean="0">
                <a:solidFill>
                  <a:schemeClr val="bg1"/>
                </a:solidFill>
              </a:rPr>
              <a:pPr/>
              <a:t>6</a:t>
            </a:fld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971600" y="1844824"/>
            <a:ext cx="6251327" cy="830997"/>
          </a:xfrm>
          <a:prstGeom prst="rect">
            <a:avLst/>
          </a:prstGeom>
          <a:noFill/>
          <a:ln w="28575" cmpd="dbl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fr-FR" sz="4800" b="1" dirty="0">
                <a:solidFill>
                  <a:schemeClr val="bg1"/>
                </a:solidFill>
              </a:rPr>
              <a:t>La loi 1905 et la Guyane</a:t>
            </a:r>
          </a:p>
        </p:txBody>
      </p:sp>
    </p:spTree>
    <p:extLst>
      <p:ext uri="{BB962C8B-B14F-4D97-AF65-F5344CB8AC3E}">
        <p14:creationId xmlns:p14="http://schemas.microsoft.com/office/powerpoint/2010/main" val="2844525723"/>
      </p:ext>
    </p:extLst>
  </p:cSld>
  <p:clrMapOvr>
    <a:masterClrMapping/>
  </p:clrMapOvr>
  <p:transition spd="slow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b="1">
                <a:solidFill>
                  <a:schemeClr val="bg1"/>
                </a:solidFill>
              </a:rPr>
              <a:t>30 avril 2025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b="1">
                <a:solidFill>
                  <a:schemeClr val="bg1"/>
                </a:solidFill>
              </a:rPr>
              <a:t>Amicale Laïque de Concarneau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4E17-B249-481E-A7BA-1E51BF07CF79}" type="slidenum">
              <a:rPr lang="fr-FR" b="1" smtClean="0">
                <a:solidFill>
                  <a:schemeClr val="bg1"/>
                </a:solidFill>
              </a:rPr>
              <a:pPr/>
              <a:t>7</a:t>
            </a:fld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79512" y="1772816"/>
            <a:ext cx="8938537" cy="2246769"/>
          </a:xfrm>
          <a:prstGeom prst="rect">
            <a:avLst/>
          </a:prstGeom>
          <a:noFill/>
          <a:ln w="28575" cmpd="dbl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La loi de séparation des Églises et de l’État de 1905 </a:t>
            </a:r>
          </a:p>
          <a:p>
            <a:r>
              <a:rPr lang="fr-FR" sz="2800" b="1" dirty="0">
                <a:solidFill>
                  <a:schemeClr val="bg1"/>
                </a:solidFill>
              </a:rPr>
              <a:t>ne s’applique pas partout en France. </a:t>
            </a:r>
          </a:p>
          <a:p>
            <a:r>
              <a:rPr lang="fr-FR" sz="2800" b="1" dirty="0">
                <a:solidFill>
                  <a:schemeClr val="bg1"/>
                </a:solidFill>
              </a:rPr>
              <a:t>En Alsace-Moselle et dans certains territoires d'outre-mer, </a:t>
            </a:r>
          </a:p>
          <a:p>
            <a:r>
              <a:rPr lang="fr-FR" sz="2800" b="1" dirty="0">
                <a:solidFill>
                  <a:schemeClr val="bg1"/>
                </a:solidFill>
              </a:rPr>
              <a:t>comme en Guyane, </a:t>
            </a:r>
          </a:p>
          <a:p>
            <a:r>
              <a:rPr lang="fr-FR" sz="2800" b="1" dirty="0">
                <a:solidFill>
                  <a:schemeClr val="bg1"/>
                </a:solidFill>
              </a:rPr>
              <a:t>les cultes relèvent de régimes particuliers.</a:t>
            </a:r>
          </a:p>
        </p:txBody>
      </p:sp>
    </p:spTree>
    <p:extLst>
      <p:ext uri="{BB962C8B-B14F-4D97-AF65-F5344CB8AC3E}">
        <p14:creationId xmlns:p14="http://schemas.microsoft.com/office/powerpoint/2010/main" val="2274540255"/>
      </p:ext>
    </p:extLst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b="1">
                <a:solidFill>
                  <a:schemeClr val="bg1"/>
                </a:solidFill>
              </a:rPr>
              <a:t>30 avril 2025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b="1">
                <a:solidFill>
                  <a:schemeClr val="bg1"/>
                </a:solidFill>
              </a:rPr>
              <a:t>Amicale Laïque de Concarneau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4E17-B249-481E-A7BA-1E51BF07CF79}" type="slidenum">
              <a:rPr lang="fr-FR" b="1" smtClean="0">
                <a:solidFill>
                  <a:schemeClr val="bg1"/>
                </a:solidFill>
              </a:rPr>
              <a:pPr/>
              <a:t>8</a:t>
            </a:fld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00798" y="692696"/>
            <a:ext cx="8542403" cy="3970318"/>
          </a:xfrm>
          <a:prstGeom prst="rect">
            <a:avLst/>
          </a:prstGeom>
          <a:noFill/>
          <a:ln w="28575" cmpd="dbl">
            <a:solidFill>
              <a:schemeClr val="bg1"/>
            </a:solidFill>
          </a:ln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fr-FR" sz="2800" dirty="0"/>
              <a:t>En Alsace-Moselle, le droit des cultes est largement</a:t>
            </a:r>
          </a:p>
          <a:p>
            <a:r>
              <a:rPr lang="fr-FR" sz="2800" dirty="0"/>
              <a:t> issu du Concordat de 1801 </a:t>
            </a:r>
          </a:p>
          <a:p>
            <a:r>
              <a:rPr lang="fr-FR" sz="2800" dirty="0"/>
              <a:t>(approuvé par la loi du 8 avril 1802 ou 18 germinal an X)</a:t>
            </a:r>
          </a:p>
          <a:p>
            <a:r>
              <a:rPr lang="fr-FR" sz="2800" dirty="0"/>
              <a:t> et du code civil local. </a:t>
            </a:r>
          </a:p>
          <a:p>
            <a:r>
              <a:rPr lang="fr-FR" sz="2800" dirty="0"/>
              <a:t>En Guyane, plusieurs textes règlent le statut des cultes.  </a:t>
            </a:r>
          </a:p>
          <a:p>
            <a:r>
              <a:rPr lang="fr-FR" sz="2800" dirty="0"/>
              <a:t>À Mayotte, en Nouvelle-Calédonie, en Polynésie, </a:t>
            </a:r>
          </a:p>
          <a:p>
            <a:r>
              <a:rPr lang="fr-FR" sz="2800" dirty="0"/>
              <a:t>à Wallis-et-Futuna et à Saint-Pierre-et-Miquelon, </a:t>
            </a:r>
          </a:p>
          <a:p>
            <a:r>
              <a:rPr lang="fr-FR" sz="2800" dirty="0"/>
              <a:t>ce sont les </a:t>
            </a:r>
            <a:r>
              <a:rPr lang="fr-FR" sz="2800" dirty="0" err="1"/>
              <a:t>décrets-loi</a:t>
            </a:r>
            <a:r>
              <a:rPr lang="fr-FR" sz="2800" dirty="0"/>
              <a:t> "Mandel" de 1939 </a:t>
            </a:r>
          </a:p>
          <a:p>
            <a:r>
              <a:rPr lang="fr-FR" sz="2800" dirty="0"/>
              <a:t>qui sont les fondements du droit local..</a:t>
            </a:r>
          </a:p>
        </p:txBody>
      </p:sp>
    </p:spTree>
    <p:extLst>
      <p:ext uri="{BB962C8B-B14F-4D97-AF65-F5344CB8AC3E}">
        <p14:creationId xmlns:p14="http://schemas.microsoft.com/office/powerpoint/2010/main" val="757096163"/>
      </p:ext>
    </p:extLst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b="1">
                <a:solidFill>
                  <a:schemeClr val="bg1"/>
                </a:solidFill>
              </a:rPr>
              <a:t>30 avril 2025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b="1">
                <a:solidFill>
                  <a:schemeClr val="bg1"/>
                </a:solidFill>
              </a:rPr>
              <a:t>Amicale Laïque de Concarneau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4E17-B249-481E-A7BA-1E51BF07CF79}" type="slidenum">
              <a:rPr lang="fr-FR" b="1" smtClean="0">
                <a:solidFill>
                  <a:schemeClr val="bg1"/>
                </a:solidFill>
              </a:rPr>
              <a:pPr/>
              <a:t>9</a:t>
            </a:fld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ZoneTexte 1">
            <a:hlinkClick r:id="rId2"/>
          </p:cNvPr>
          <p:cNvSpPr txBox="1"/>
          <p:nvPr/>
        </p:nvSpPr>
        <p:spPr>
          <a:xfrm>
            <a:off x="179512" y="1772816"/>
            <a:ext cx="16162951" cy="492443"/>
          </a:xfrm>
          <a:prstGeom prst="rect">
            <a:avLst/>
          </a:prstGeom>
          <a:noFill/>
          <a:ln w="28575" cmpd="dbl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fr-FR" sz="2600" b="1" dirty="0">
                <a:solidFill>
                  <a:schemeClr val="bg1"/>
                </a:solidFill>
              </a:rPr>
              <a:t>https://www.vie-publique.fr/eclairage/20210-alsace-moselle-outre-mer-les-exceptions-au-droit-des-cultes-loi-1905</a:t>
            </a:r>
          </a:p>
        </p:txBody>
      </p:sp>
    </p:spTree>
    <p:extLst>
      <p:ext uri="{BB962C8B-B14F-4D97-AF65-F5344CB8AC3E}">
        <p14:creationId xmlns:p14="http://schemas.microsoft.com/office/powerpoint/2010/main" val="3510437957"/>
      </p:ext>
    </p:extLst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b="1">
                <a:solidFill>
                  <a:schemeClr val="bg1"/>
                </a:solidFill>
              </a:rPr>
              <a:t>30 avril 2025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b="1">
                <a:solidFill>
                  <a:schemeClr val="bg1"/>
                </a:solidFill>
              </a:rPr>
              <a:t>Amicale Laïque de Concarneau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4E17-B249-481E-A7BA-1E51BF07CF79}" type="slidenum">
              <a:rPr lang="fr-FR" b="1" smtClean="0">
                <a:solidFill>
                  <a:schemeClr val="bg1"/>
                </a:solidFill>
              </a:rPr>
              <a:pPr/>
              <a:t>10</a:t>
            </a:fld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971600" y="1916832"/>
            <a:ext cx="7104124" cy="1200329"/>
          </a:xfrm>
          <a:prstGeom prst="rect">
            <a:avLst/>
          </a:prstGeom>
          <a:noFill/>
          <a:ln w="28575" cmpd="dbl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chemeClr val="bg1"/>
                </a:solidFill>
              </a:rPr>
              <a:t>En Guyane, plusieurs textes anciens </a:t>
            </a:r>
          </a:p>
          <a:p>
            <a:r>
              <a:rPr lang="fr-FR" sz="3600" b="1" dirty="0">
                <a:solidFill>
                  <a:schemeClr val="bg1"/>
                </a:solidFill>
              </a:rPr>
              <a:t>règlent le statut des cultes :</a:t>
            </a:r>
          </a:p>
        </p:txBody>
      </p:sp>
    </p:spTree>
    <p:extLst>
      <p:ext uri="{BB962C8B-B14F-4D97-AF65-F5344CB8AC3E}">
        <p14:creationId xmlns:p14="http://schemas.microsoft.com/office/powerpoint/2010/main" val="17100353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b="1">
                <a:solidFill>
                  <a:schemeClr val="bg1"/>
                </a:solidFill>
              </a:rPr>
              <a:t>30 avril 2025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b="1">
                <a:solidFill>
                  <a:schemeClr val="bg1"/>
                </a:solidFill>
              </a:rPr>
              <a:t>Amicale Laïque de Concarneau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4E17-B249-481E-A7BA-1E51BF07CF79}" type="slidenum">
              <a:rPr lang="fr-FR" b="1" smtClean="0">
                <a:solidFill>
                  <a:schemeClr val="bg1"/>
                </a:solidFill>
              </a:rPr>
              <a:pPr/>
              <a:t>11</a:t>
            </a:fld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79512" y="1772816"/>
            <a:ext cx="7074885" cy="1815882"/>
          </a:xfrm>
          <a:prstGeom prst="rect">
            <a:avLst/>
          </a:prstGeom>
          <a:noFill/>
          <a:ln w="28575" cmpd="dbl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le régime de l'ordonnance royale de Charles X </a:t>
            </a:r>
          </a:p>
          <a:p>
            <a:r>
              <a:rPr lang="fr-FR" sz="2800" b="1" dirty="0">
                <a:solidFill>
                  <a:schemeClr val="bg1"/>
                </a:solidFill>
              </a:rPr>
              <a:t>du 27 août 1828 concernant le Gouvernement</a:t>
            </a:r>
          </a:p>
          <a:p>
            <a:r>
              <a:rPr lang="fr-FR" sz="2800" b="1" dirty="0">
                <a:solidFill>
                  <a:schemeClr val="bg1"/>
                </a:solidFill>
              </a:rPr>
              <a:t>de la Guyane française </a:t>
            </a:r>
          </a:p>
          <a:p>
            <a:r>
              <a:rPr lang="fr-FR" sz="2800" b="1" dirty="0">
                <a:solidFill>
                  <a:schemeClr val="bg1"/>
                </a:solidFill>
              </a:rPr>
              <a:t>qui ne s'applique qu'au culte catholique,</a:t>
            </a:r>
            <a:endParaRPr lang="fr-FR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0770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b="1">
                <a:solidFill>
                  <a:schemeClr val="bg1"/>
                </a:solidFill>
              </a:rPr>
              <a:t>30 avril 2025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b="1">
                <a:solidFill>
                  <a:schemeClr val="bg1"/>
                </a:solidFill>
              </a:rPr>
              <a:t>Amicale Laïque de Concarneau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4E17-B249-481E-A7BA-1E51BF07CF79}" type="slidenum">
              <a:rPr lang="fr-FR" b="1" smtClean="0">
                <a:solidFill>
                  <a:schemeClr val="bg1"/>
                </a:solidFill>
              </a:rPr>
              <a:pPr/>
              <a:t>12</a:t>
            </a:fld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79512" y="1772816"/>
            <a:ext cx="8567730" cy="1200329"/>
          </a:xfrm>
          <a:prstGeom prst="rect">
            <a:avLst/>
          </a:prstGeom>
          <a:noFill/>
          <a:ln w="28575" cmpd="dbl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chemeClr val="bg1"/>
                </a:solidFill>
              </a:rPr>
              <a:t>En vertu de ce texte, le clergé est rémunéré </a:t>
            </a:r>
          </a:p>
          <a:p>
            <a:r>
              <a:rPr lang="fr-FR" sz="3600" b="1" dirty="0">
                <a:solidFill>
                  <a:schemeClr val="bg1"/>
                </a:solidFill>
              </a:rPr>
              <a:t>par la puissance publique. </a:t>
            </a:r>
          </a:p>
        </p:txBody>
      </p:sp>
    </p:spTree>
    <p:extLst>
      <p:ext uri="{BB962C8B-B14F-4D97-AF65-F5344CB8AC3E}">
        <p14:creationId xmlns:p14="http://schemas.microsoft.com/office/powerpoint/2010/main" val="42333657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b="1">
                <a:solidFill>
                  <a:schemeClr val="bg1"/>
                </a:solidFill>
              </a:rPr>
              <a:t>30 avril 2025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b="1">
                <a:solidFill>
                  <a:schemeClr val="bg1"/>
                </a:solidFill>
              </a:rPr>
              <a:t>Amicale Laïque de Concarneau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4E17-B249-481E-A7BA-1E51BF07CF79}" type="slidenum">
              <a:rPr lang="fr-FR" b="1" smtClean="0">
                <a:solidFill>
                  <a:schemeClr val="bg1"/>
                </a:solidFill>
              </a:rPr>
              <a:pPr/>
              <a:t>13</a:t>
            </a:fld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79512" y="1772816"/>
            <a:ext cx="8598701" cy="1938992"/>
          </a:xfrm>
          <a:prstGeom prst="rect">
            <a:avLst/>
          </a:prstGeom>
          <a:noFill/>
          <a:ln w="28575" cmpd="dbl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fr-FR" sz="4000" b="1" dirty="0">
                <a:solidFill>
                  <a:schemeClr val="bg1"/>
                </a:solidFill>
              </a:rPr>
              <a:t>Jusqu'en 1901, il était salarié par l'État, </a:t>
            </a:r>
          </a:p>
          <a:p>
            <a:r>
              <a:rPr lang="fr-FR" sz="4000" b="1" dirty="0">
                <a:solidFill>
                  <a:schemeClr val="bg1"/>
                </a:solidFill>
              </a:rPr>
              <a:t>après 1901 par la colonie et </a:t>
            </a:r>
          </a:p>
          <a:p>
            <a:r>
              <a:rPr lang="fr-FR" sz="4000" b="1" dirty="0">
                <a:solidFill>
                  <a:schemeClr val="bg1"/>
                </a:solidFill>
              </a:rPr>
              <a:t>après 1946 par le département. </a:t>
            </a:r>
          </a:p>
        </p:txBody>
      </p:sp>
    </p:spTree>
    <p:extLst>
      <p:ext uri="{BB962C8B-B14F-4D97-AF65-F5344CB8AC3E}">
        <p14:creationId xmlns:p14="http://schemas.microsoft.com/office/powerpoint/2010/main" val="9042242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b="1">
                <a:solidFill>
                  <a:schemeClr val="bg1"/>
                </a:solidFill>
              </a:rPr>
              <a:t>30 avril 2025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b="1">
                <a:solidFill>
                  <a:schemeClr val="bg1"/>
                </a:solidFill>
              </a:rPr>
              <a:t>Amicale Laïque de Concarneau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4E17-B249-481E-A7BA-1E51BF07CF79}" type="slidenum">
              <a:rPr lang="fr-FR" b="1" smtClean="0">
                <a:solidFill>
                  <a:schemeClr val="bg1"/>
                </a:solidFill>
              </a:rPr>
              <a:pPr/>
              <a:t>14</a:t>
            </a:fld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884195" y="692696"/>
            <a:ext cx="7375609" cy="1877437"/>
          </a:xfrm>
          <a:prstGeom prst="rect">
            <a:avLst/>
          </a:prstGeom>
          <a:noFill/>
          <a:ln w="28575" cmpd="dbl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chemeClr val="bg1"/>
                </a:solidFill>
              </a:rPr>
              <a:t>Aujourd'hui, c'est </a:t>
            </a:r>
          </a:p>
          <a:p>
            <a:r>
              <a:rPr lang="fr-FR" sz="3600" b="1" dirty="0">
                <a:solidFill>
                  <a:schemeClr val="bg1"/>
                </a:solidFill>
              </a:rPr>
              <a:t>la collectivité territoriale de Guyane </a:t>
            </a:r>
          </a:p>
          <a:p>
            <a:r>
              <a:rPr lang="fr-FR" sz="3600" b="1" dirty="0">
                <a:solidFill>
                  <a:schemeClr val="bg1"/>
                </a:solidFill>
              </a:rPr>
              <a:t>qui rémunère l’évêque et les prêtres.</a:t>
            </a:r>
            <a:r>
              <a:rPr lang="fr-FR" sz="4400" b="1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996559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b="1">
                <a:solidFill>
                  <a:schemeClr val="bg1"/>
                </a:solidFill>
              </a:rPr>
              <a:t>30 avril 2025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b="1">
                <a:solidFill>
                  <a:schemeClr val="bg1"/>
                </a:solidFill>
              </a:rPr>
              <a:t>Amicale Laïque de Concarneau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4E17-B249-481E-A7BA-1E51BF07CF79}" type="slidenum">
              <a:rPr lang="fr-FR" b="1" smtClean="0">
                <a:solidFill>
                  <a:schemeClr val="bg1"/>
                </a:solidFill>
              </a:rPr>
              <a:pPr/>
              <a:t>15</a:t>
            </a:fld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251520" y="1196752"/>
            <a:ext cx="8174674" cy="2862322"/>
          </a:xfrm>
          <a:prstGeom prst="rect">
            <a:avLst/>
          </a:prstGeom>
          <a:noFill/>
          <a:ln w="28575" cmpd="dbl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chemeClr val="bg1"/>
                </a:solidFill>
              </a:rPr>
              <a:t>Dans </a:t>
            </a:r>
            <a:r>
              <a:rPr lang="fr-FR" sz="3600" b="1" dirty="0">
                <a:solidFill>
                  <a:schemeClr val="bg1"/>
                </a:solidFill>
                <a:hlinkClick r:id="rId3" tooltip="Décision n° 2017-633 QPC du 2 juin 2017 - Collectivité territoriale de la Guyane : rémunération des ministres du culte en Guyane. Nouvelle fenêtre. Site du Conseil constitutionnel"/>
              </a:rPr>
              <a:t>une décision du 2 juin 2017, </a:t>
            </a:r>
          </a:p>
          <a:p>
            <a:r>
              <a:rPr lang="fr-FR" sz="3600" b="1" dirty="0">
                <a:solidFill>
                  <a:schemeClr val="bg1"/>
                </a:solidFill>
                <a:hlinkClick r:id="rId3" tooltip="Décision n° 2017-633 QPC du 2 juin 2017 - Collectivité territoriale de la Guyane : rémunération des ministres du culte en Guyane. Nouvelle fenêtre. Site du Conseil constitutionnel"/>
              </a:rPr>
              <a:t>le Conseil constitutionnel</a:t>
            </a:r>
            <a:r>
              <a:rPr lang="fr-FR" sz="3600" b="1" dirty="0">
                <a:solidFill>
                  <a:schemeClr val="bg1"/>
                </a:solidFill>
              </a:rPr>
              <a:t> </a:t>
            </a:r>
          </a:p>
          <a:p>
            <a:r>
              <a:rPr lang="fr-FR" sz="3600" b="1" dirty="0">
                <a:solidFill>
                  <a:schemeClr val="bg1"/>
                </a:solidFill>
              </a:rPr>
              <a:t>a jugé que cette dépense obligatoire </a:t>
            </a:r>
          </a:p>
          <a:p>
            <a:r>
              <a:rPr lang="fr-FR" sz="3600" b="1" dirty="0">
                <a:solidFill>
                  <a:schemeClr val="bg1"/>
                </a:solidFill>
              </a:rPr>
              <a:t>pour la collectivité territoriale de Guyane </a:t>
            </a:r>
          </a:p>
          <a:p>
            <a:r>
              <a:rPr lang="fr-FR" sz="3600" b="1" dirty="0">
                <a:solidFill>
                  <a:schemeClr val="bg1"/>
                </a:solidFill>
              </a:rPr>
              <a:t>était conforme à la Constitution ;</a:t>
            </a:r>
          </a:p>
        </p:txBody>
      </p:sp>
    </p:spTree>
    <p:extLst>
      <p:ext uri="{BB962C8B-B14F-4D97-AF65-F5344CB8AC3E}">
        <p14:creationId xmlns:p14="http://schemas.microsoft.com/office/powerpoint/2010/main" val="22264119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b="1">
                <a:solidFill>
                  <a:schemeClr val="bg1"/>
                </a:solidFill>
              </a:rPr>
              <a:t>30 avril 2025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b="1">
                <a:solidFill>
                  <a:schemeClr val="bg1"/>
                </a:solidFill>
              </a:rPr>
              <a:t>Amicale Laïque de Concarneau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4E17-B249-481E-A7BA-1E51BF07CF79}" type="slidenum">
              <a:rPr lang="fr-FR" b="1" smtClean="0">
                <a:solidFill>
                  <a:schemeClr val="bg1"/>
                </a:solidFill>
              </a:rPr>
              <a:pPr/>
              <a:t>16</a:t>
            </a:fld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07504" y="548680"/>
            <a:ext cx="8996565" cy="2308324"/>
          </a:xfrm>
          <a:prstGeom prst="rect">
            <a:avLst/>
          </a:prstGeom>
          <a:noFill/>
          <a:ln w="28575" cmpd="dbl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chemeClr val="bg1"/>
                </a:solidFill>
              </a:rPr>
              <a:t>le régime des "missions religieuses" </a:t>
            </a:r>
          </a:p>
          <a:p>
            <a:r>
              <a:rPr lang="fr-FR" sz="3600" b="1" dirty="0">
                <a:solidFill>
                  <a:schemeClr val="bg1"/>
                </a:solidFill>
              </a:rPr>
              <a:t>créé par deux </a:t>
            </a:r>
            <a:r>
              <a:rPr lang="fr-FR" sz="3600" b="1" dirty="0" err="1">
                <a:solidFill>
                  <a:schemeClr val="bg1"/>
                </a:solidFill>
              </a:rPr>
              <a:t>décrets-lois</a:t>
            </a:r>
            <a:r>
              <a:rPr lang="fr-FR" sz="3600" b="1" dirty="0">
                <a:solidFill>
                  <a:schemeClr val="bg1"/>
                </a:solidFill>
              </a:rPr>
              <a:t> de 1939, </a:t>
            </a:r>
          </a:p>
          <a:p>
            <a:r>
              <a:rPr lang="fr-FR" sz="3600" b="1" dirty="0">
                <a:solidFill>
                  <a:schemeClr val="bg1"/>
                </a:solidFill>
              </a:rPr>
              <a:t>dits décrets "Mandel", </a:t>
            </a:r>
          </a:p>
          <a:p>
            <a:r>
              <a:rPr lang="fr-FR" sz="3600" b="1" dirty="0">
                <a:solidFill>
                  <a:schemeClr val="bg1"/>
                </a:solidFill>
              </a:rPr>
              <a:t>du nom du ministre des colonies de l'époque. </a:t>
            </a:r>
          </a:p>
        </p:txBody>
      </p:sp>
    </p:spTree>
    <p:extLst>
      <p:ext uri="{BB962C8B-B14F-4D97-AF65-F5344CB8AC3E}">
        <p14:creationId xmlns:p14="http://schemas.microsoft.com/office/powerpoint/2010/main" val="21273130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b="1">
                <a:solidFill>
                  <a:schemeClr val="bg1"/>
                </a:solidFill>
              </a:rPr>
              <a:t>30 avril 2025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b="1">
                <a:solidFill>
                  <a:schemeClr val="bg1"/>
                </a:solidFill>
              </a:rPr>
              <a:t>Amicale Laïque de Concarneau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4E17-B249-481E-A7BA-1E51BF07CF79}" type="slidenum">
              <a:rPr lang="fr-FR" b="1" smtClean="0">
                <a:solidFill>
                  <a:schemeClr val="bg1"/>
                </a:solidFill>
              </a:rPr>
              <a:pPr/>
              <a:t>17</a:t>
            </a:fld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07504" y="548680"/>
            <a:ext cx="8596584" cy="1569660"/>
          </a:xfrm>
          <a:prstGeom prst="rect">
            <a:avLst/>
          </a:prstGeom>
          <a:noFill/>
          <a:ln w="28575" cmpd="dbl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bg1"/>
                </a:solidFill>
              </a:rPr>
              <a:t>Ces missions ont la personnalité juridique </a:t>
            </a:r>
          </a:p>
          <a:p>
            <a:r>
              <a:rPr lang="fr-FR" sz="3200" b="1" dirty="0">
                <a:solidFill>
                  <a:schemeClr val="bg1"/>
                </a:solidFill>
              </a:rPr>
              <a:t>et sont gérées </a:t>
            </a:r>
          </a:p>
          <a:p>
            <a:r>
              <a:rPr lang="fr-FR" sz="3200" b="1" dirty="0">
                <a:solidFill>
                  <a:schemeClr val="bg1"/>
                </a:solidFill>
              </a:rPr>
              <a:t>par un "conseil d’administration" agréé par l’État.</a:t>
            </a:r>
          </a:p>
        </p:txBody>
      </p:sp>
    </p:spTree>
    <p:extLst>
      <p:ext uri="{BB962C8B-B14F-4D97-AF65-F5344CB8AC3E}">
        <p14:creationId xmlns:p14="http://schemas.microsoft.com/office/powerpoint/2010/main" val="26330589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b="1">
                <a:solidFill>
                  <a:schemeClr val="bg1"/>
                </a:solidFill>
              </a:rPr>
              <a:t>30 avril 2025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b="1">
                <a:solidFill>
                  <a:schemeClr val="bg1"/>
                </a:solidFill>
              </a:rPr>
              <a:t>Amicale Laïque de Concarneau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4E17-B249-481E-A7BA-1E51BF07CF79}" type="slidenum">
              <a:rPr lang="fr-FR" b="1" smtClean="0">
                <a:solidFill>
                  <a:schemeClr val="bg1"/>
                </a:solidFill>
              </a:rPr>
              <a:pPr/>
              <a:t>18</a:t>
            </a:fld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07504" y="548680"/>
            <a:ext cx="9249648" cy="2554545"/>
          </a:xfrm>
          <a:prstGeom prst="rect">
            <a:avLst/>
          </a:prstGeom>
          <a:noFill/>
          <a:ln w="28575" cmpd="dbl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bg1"/>
                </a:solidFill>
              </a:rPr>
              <a:t>Elles bénéficient d’avantages statutaires et fiscaux. </a:t>
            </a:r>
          </a:p>
          <a:p>
            <a:r>
              <a:rPr lang="fr-FR" sz="3200" b="1" dirty="0">
                <a:solidFill>
                  <a:schemeClr val="bg1"/>
                </a:solidFill>
              </a:rPr>
              <a:t>Seuls les catholiques ont créé une mission religieuse, </a:t>
            </a:r>
          </a:p>
          <a:p>
            <a:r>
              <a:rPr lang="fr-FR" sz="3200" b="1" dirty="0">
                <a:solidFill>
                  <a:schemeClr val="bg1"/>
                </a:solidFill>
              </a:rPr>
              <a:t>qui organise les activités cultuelles et </a:t>
            </a:r>
          </a:p>
          <a:p>
            <a:r>
              <a:rPr lang="fr-FR" sz="3200" b="1" dirty="0">
                <a:solidFill>
                  <a:schemeClr val="bg1"/>
                </a:solidFill>
              </a:rPr>
              <a:t>gère les biens affectés </a:t>
            </a:r>
          </a:p>
          <a:p>
            <a:r>
              <a:rPr lang="fr-FR" sz="3200" b="1" dirty="0">
                <a:solidFill>
                  <a:schemeClr val="bg1"/>
                </a:solidFill>
              </a:rPr>
              <a:t>à l'exercice du culte catholique.</a:t>
            </a:r>
          </a:p>
        </p:txBody>
      </p:sp>
    </p:spTree>
    <p:extLst>
      <p:ext uri="{BB962C8B-B14F-4D97-AF65-F5344CB8AC3E}">
        <p14:creationId xmlns:p14="http://schemas.microsoft.com/office/powerpoint/2010/main" val="30353351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b="1">
                <a:solidFill>
                  <a:schemeClr val="bg1"/>
                </a:solidFill>
              </a:rPr>
              <a:t>30 avril 2025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b="1">
                <a:solidFill>
                  <a:schemeClr val="bg1"/>
                </a:solidFill>
              </a:rPr>
              <a:t>Amicale Laïque de Concarneau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4E17-B249-481E-A7BA-1E51BF07CF79}" type="slidenum">
              <a:rPr lang="fr-FR" b="1" smtClean="0">
                <a:solidFill>
                  <a:schemeClr val="bg1"/>
                </a:solidFill>
              </a:rPr>
              <a:pPr/>
              <a:t>19</a:t>
            </a:fld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07504" y="548680"/>
            <a:ext cx="8535542" cy="3046988"/>
          </a:xfrm>
          <a:prstGeom prst="rect">
            <a:avLst/>
          </a:prstGeom>
          <a:noFill/>
          <a:ln w="28575" cmpd="dbl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bg1"/>
                </a:solidFill>
              </a:rPr>
              <a:t>La plupart des églises catholiques </a:t>
            </a:r>
          </a:p>
          <a:p>
            <a:r>
              <a:rPr lang="fr-FR" sz="3200" b="1" dirty="0">
                <a:solidFill>
                  <a:schemeClr val="bg1"/>
                </a:solidFill>
              </a:rPr>
              <a:t>construites avant 1939 </a:t>
            </a:r>
          </a:p>
          <a:p>
            <a:r>
              <a:rPr lang="fr-FR" sz="3200" b="1" dirty="0">
                <a:solidFill>
                  <a:schemeClr val="bg1"/>
                </a:solidFill>
              </a:rPr>
              <a:t>sont la propriété des communes ou </a:t>
            </a:r>
          </a:p>
          <a:p>
            <a:r>
              <a:rPr lang="fr-FR" sz="3200" b="1" dirty="0">
                <a:solidFill>
                  <a:schemeClr val="bg1"/>
                </a:solidFill>
              </a:rPr>
              <a:t>de la collectivité de Guyane ;</a:t>
            </a:r>
          </a:p>
          <a:p>
            <a:r>
              <a:rPr lang="fr-FR" sz="3200" b="1" dirty="0">
                <a:solidFill>
                  <a:schemeClr val="bg1"/>
                </a:solidFill>
              </a:rPr>
              <a:t>le régime des associations simplement déclarées </a:t>
            </a:r>
          </a:p>
          <a:p>
            <a:r>
              <a:rPr lang="fr-FR" sz="3200" b="1" dirty="0">
                <a:solidFill>
                  <a:schemeClr val="bg1"/>
                </a:solidFill>
              </a:rPr>
              <a:t>de la loi du 1er juillet 1901. </a:t>
            </a:r>
          </a:p>
        </p:txBody>
      </p:sp>
    </p:spTree>
    <p:extLst>
      <p:ext uri="{BB962C8B-B14F-4D97-AF65-F5344CB8AC3E}">
        <p14:creationId xmlns:p14="http://schemas.microsoft.com/office/powerpoint/2010/main" val="40801658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b="1">
                <a:solidFill>
                  <a:schemeClr val="bg1"/>
                </a:solidFill>
              </a:rPr>
              <a:t>30 avril 2025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b="1">
                <a:solidFill>
                  <a:schemeClr val="bg1"/>
                </a:solidFill>
              </a:rPr>
              <a:t>Amicale Laïque de Concarneau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4E17-B249-481E-A7BA-1E51BF07CF79}" type="slidenum">
              <a:rPr lang="fr-FR" b="1" smtClean="0">
                <a:solidFill>
                  <a:schemeClr val="bg1"/>
                </a:solidFill>
              </a:rPr>
              <a:pPr/>
              <a:t>20</a:t>
            </a:fld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07504" y="548680"/>
            <a:ext cx="7955448" cy="2554545"/>
          </a:xfrm>
          <a:prstGeom prst="rect">
            <a:avLst/>
          </a:prstGeom>
          <a:noFill/>
          <a:ln w="28575" cmpd="dbl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bg1"/>
                </a:solidFill>
              </a:rPr>
              <a:t>Ces associations choisies par les cultes autres </a:t>
            </a:r>
          </a:p>
          <a:p>
            <a:r>
              <a:rPr lang="fr-FR" sz="3200" b="1" dirty="0">
                <a:solidFill>
                  <a:schemeClr val="bg1"/>
                </a:solidFill>
              </a:rPr>
              <a:t>que catholique en Guyane</a:t>
            </a:r>
          </a:p>
          <a:p>
            <a:r>
              <a:rPr lang="fr-FR" sz="3200" b="1" dirty="0">
                <a:solidFill>
                  <a:schemeClr val="bg1"/>
                </a:solidFill>
              </a:rPr>
              <a:t>(évangélique, baptiste, </a:t>
            </a:r>
          </a:p>
          <a:p>
            <a:r>
              <a:rPr lang="fr-FR" sz="3200" b="1" dirty="0">
                <a:solidFill>
                  <a:schemeClr val="bg1"/>
                </a:solidFill>
              </a:rPr>
              <a:t>des témoins de Jéhovah, musulman...) </a:t>
            </a:r>
          </a:p>
          <a:p>
            <a:r>
              <a:rPr lang="fr-FR" sz="3200" b="1" dirty="0">
                <a:solidFill>
                  <a:schemeClr val="bg1"/>
                </a:solidFill>
              </a:rPr>
              <a:t>assurent l'exercice de leur culte. </a:t>
            </a:r>
          </a:p>
        </p:txBody>
      </p:sp>
    </p:spTree>
    <p:extLst>
      <p:ext uri="{BB962C8B-B14F-4D97-AF65-F5344CB8AC3E}">
        <p14:creationId xmlns:p14="http://schemas.microsoft.com/office/powerpoint/2010/main" val="18492354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b="1">
                <a:solidFill>
                  <a:schemeClr val="bg1"/>
                </a:solidFill>
              </a:rPr>
              <a:t>30 avril 2025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b="1">
                <a:solidFill>
                  <a:schemeClr val="bg1"/>
                </a:solidFill>
              </a:rPr>
              <a:t>Amicale Laïque de Concarneau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4E17-B249-481E-A7BA-1E51BF07CF79}" type="slidenum">
              <a:rPr lang="fr-FR" b="1" smtClean="0">
                <a:solidFill>
                  <a:schemeClr val="bg1"/>
                </a:solidFill>
              </a:rPr>
              <a:pPr/>
              <a:t>21</a:t>
            </a:fld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07504" y="548680"/>
            <a:ext cx="8994257" cy="3416320"/>
          </a:xfrm>
          <a:prstGeom prst="rect">
            <a:avLst/>
          </a:prstGeom>
          <a:noFill/>
          <a:ln w="28575" cmpd="dbl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chemeClr val="bg1"/>
                </a:solidFill>
              </a:rPr>
              <a:t>Elles sont propriétaires</a:t>
            </a:r>
          </a:p>
          <a:p>
            <a:r>
              <a:rPr lang="fr-FR" sz="3600" b="1" dirty="0">
                <a:solidFill>
                  <a:schemeClr val="bg1"/>
                </a:solidFill>
              </a:rPr>
              <a:t>de leurs biens et édifices</a:t>
            </a:r>
          </a:p>
          <a:p>
            <a:r>
              <a:rPr lang="fr-FR" sz="3600" b="1" dirty="0">
                <a:solidFill>
                  <a:schemeClr val="bg1"/>
                </a:solidFill>
              </a:rPr>
              <a:t>et rémunèrent leurs ministres du culte</a:t>
            </a:r>
          </a:p>
          <a:p>
            <a:r>
              <a:rPr lang="fr-FR" sz="3600" b="1" dirty="0">
                <a:solidFill>
                  <a:schemeClr val="bg1"/>
                </a:solidFill>
              </a:rPr>
              <a:t>à partir des dons de fidèles. </a:t>
            </a:r>
          </a:p>
          <a:p>
            <a:r>
              <a:rPr lang="fr-FR" sz="3600" b="1" dirty="0">
                <a:solidFill>
                  <a:schemeClr val="bg1"/>
                </a:solidFill>
              </a:rPr>
              <a:t>Elles ne bénéficient pas des avantages fiscaux </a:t>
            </a:r>
          </a:p>
          <a:p>
            <a:r>
              <a:rPr lang="fr-FR" sz="3600" b="1" dirty="0">
                <a:solidFill>
                  <a:schemeClr val="bg1"/>
                </a:solidFill>
              </a:rPr>
              <a:t>accordés aux missions religieuses.</a:t>
            </a:r>
          </a:p>
        </p:txBody>
      </p:sp>
    </p:spTree>
    <p:extLst>
      <p:ext uri="{BB962C8B-B14F-4D97-AF65-F5344CB8AC3E}">
        <p14:creationId xmlns:p14="http://schemas.microsoft.com/office/powerpoint/2010/main" val="30362586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Femmes Hmong sur le marché de Cacao - Guya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123" y="952062"/>
            <a:ext cx="7365704" cy="4910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617937"/>
      </p:ext>
    </p:extLst>
  </p:cSld>
  <p:clrMapOvr>
    <a:masterClrMapping/>
  </p:clrMapOvr>
  <p:transition spd="slow" advClick="0" advTm="3000">
    <p:wedg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Arbre de l'année 2015 : le fromager de Saül fait triompher la nature  guyanai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905" y="1051731"/>
            <a:ext cx="6909179" cy="460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7772380"/>
      </p:ext>
    </p:extLst>
  </p:cSld>
  <p:clrMapOvr>
    <a:masterClrMapping/>
  </p:clrMapOvr>
  <p:transition spd="slow" advClick="0" advTm="3000">
    <p:wedg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Patrimoine culturel matériel | Parc amazonien de Guyan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02" b="4780"/>
          <a:stretch/>
        </p:blipFill>
        <p:spPr bwMode="auto">
          <a:xfrm>
            <a:off x="556488" y="1453598"/>
            <a:ext cx="6990701" cy="4472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4908722"/>
      </p:ext>
    </p:extLst>
  </p:cSld>
  <p:clrMapOvr>
    <a:masterClrMapping/>
  </p:clrMapOvr>
  <p:transition spd="slow" advClick="0" advTm="3000">
    <p:wedg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rte de la guyane vers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39" y="857250"/>
            <a:ext cx="7143750" cy="5050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4260663"/>
      </p:ext>
    </p:extLst>
  </p:cSld>
  <p:clrMapOvr>
    <a:masterClrMapping/>
  </p:clrMapOvr>
  <p:transition spd="slow" advClick="0" advTm="3000">
    <p:wedg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www.axl.cefan.ulaval.ca/amsudant/images/guyanes-3-map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299" y="1375882"/>
            <a:ext cx="5549919" cy="3944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6731294"/>
      </p:ext>
    </p:extLst>
  </p:cSld>
  <p:clrMapOvr>
    <a:masterClrMapping/>
  </p:clrMapOvr>
  <p:transition spd="slow" advClick="0" advTm="3000">
    <p:wedg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ULTURE]-Investiture du nouveau Grand Man Wayana,Twenké à Taluen -  Collectivité Territoriale de Guya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312" y="980580"/>
            <a:ext cx="4159526" cy="4932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1751885"/>
      </p:ext>
    </p:extLst>
  </p:cSld>
  <p:clrMapOvr>
    <a:masterClrMapping/>
  </p:clrMapOvr>
  <p:transition spd="slow" advClick="0" advTm="3000">
    <p:wedg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Le président français Nicolas Sarkozy rencontre les habitants de la région  à Taluen, en Guyane française, le 21 janvier 2012. Sarkozy est en Guyane  française pour assister aux cérémonies du nouvel a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55"/>
          <a:stretch/>
        </p:blipFill>
        <p:spPr bwMode="auto">
          <a:xfrm>
            <a:off x="1218050" y="1923223"/>
            <a:ext cx="5703939" cy="3734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0075969"/>
      </p:ext>
    </p:extLst>
  </p:cSld>
  <p:clrMapOvr>
    <a:masterClrMapping/>
  </p:clrMapOvr>
  <p:transition spd="slow" advClick="0" advTm="3000">
    <p:wedg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/>
          <a:srcRect l="31021" t="15520" r="32850" b="17957"/>
          <a:stretch/>
        </p:blipFill>
        <p:spPr>
          <a:xfrm>
            <a:off x="1968909" y="857250"/>
            <a:ext cx="4955458" cy="5132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618646"/>
      </p:ext>
    </p:extLst>
  </p:cSld>
  <p:clrMapOvr>
    <a:masterClrMapping/>
  </p:clrMapOvr>
  <p:transition spd="slow" advClick="0" advTm="3000">
    <p:wedg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b="1">
                <a:solidFill>
                  <a:schemeClr val="bg1"/>
                </a:solidFill>
              </a:rPr>
              <a:t>30 avril 2025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b="1">
                <a:solidFill>
                  <a:schemeClr val="bg1"/>
                </a:solidFill>
              </a:rPr>
              <a:t>Amicale Laïque de Concarneau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4E17-B249-481E-A7BA-1E51BF07CF79}" type="slidenum">
              <a:rPr lang="fr-FR" b="1" smtClean="0">
                <a:solidFill>
                  <a:schemeClr val="bg1"/>
                </a:solidFill>
              </a:rPr>
              <a:pPr/>
              <a:t>30</a:t>
            </a:fld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524000" y="2276872"/>
            <a:ext cx="5867825" cy="707886"/>
          </a:xfrm>
          <a:prstGeom prst="rect">
            <a:avLst/>
          </a:prstGeom>
          <a:noFill/>
          <a:ln w="28575" cmpd="dbl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fr-FR" sz="4000" b="1" dirty="0">
                <a:solidFill>
                  <a:schemeClr val="bg1"/>
                </a:solidFill>
              </a:rPr>
              <a:t>Merci pour votre attention</a:t>
            </a:r>
          </a:p>
        </p:txBody>
      </p:sp>
    </p:spTree>
    <p:extLst>
      <p:ext uri="{BB962C8B-B14F-4D97-AF65-F5344CB8AC3E}">
        <p14:creationId xmlns:p14="http://schemas.microsoft.com/office/powerpoint/2010/main" val="4157009168"/>
      </p:ext>
    </p:extLst>
  </p:cSld>
  <p:clrMapOvr>
    <a:masterClrMapping/>
  </p:clrMapOvr>
  <p:transition spd="slow">
    <p:wipe dir="r"/>
  </p:transition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292</TotalTime>
  <Words>597</Words>
  <Application>Microsoft Office PowerPoint</Application>
  <PresentationFormat>Affichage à l'écran (4:3)</PresentationFormat>
  <Paragraphs>126</Paragraphs>
  <Slides>30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3" baseType="lpstr">
      <vt:lpstr>Arial</vt:lpstr>
      <vt:lpstr>Calibri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HP</dc:creator>
  <cp:lastModifiedBy>Pierre BLEUZEN</cp:lastModifiedBy>
  <cp:revision>65</cp:revision>
  <dcterms:created xsi:type="dcterms:W3CDTF">2014-12-02T22:07:43Z</dcterms:created>
  <dcterms:modified xsi:type="dcterms:W3CDTF">2025-05-01T07:19:34Z</dcterms:modified>
</cp:coreProperties>
</file>